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469" r:id="rId2"/>
    <p:sldId id="489" r:id="rId3"/>
    <p:sldId id="490" r:id="rId4"/>
    <p:sldId id="492" r:id="rId5"/>
    <p:sldId id="472" r:id="rId6"/>
    <p:sldId id="491" r:id="rId7"/>
    <p:sldId id="49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6AF4C0-64C0-4056-AB87-2D1C0EEB8011}" v="28" dt="2022-01-16T05:41:28.9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809"/>
    <p:restoredTop sz="94727"/>
  </p:normalViewPr>
  <p:slideViewPr>
    <p:cSldViewPr snapToGrid="0" snapToObjects="1">
      <p:cViewPr varScale="1">
        <p:scale>
          <a:sx n="107" d="100"/>
          <a:sy n="107" d="100"/>
        </p:scale>
        <p:origin x="132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lophone Allophone" userId="82a8da8b44d90db3" providerId="LiveId" clId="{006AF4C0-64C0-4056-AB87-2D1C0EEB8011}"/>
    <pc:docChg chg="custSel modSld">
      <pc:chgData name="Allophone Allophone" userId="82a8da8b44d90db3" providerId="LiveId" clId="{006AF4C0-64C0-4056-AB87-2D1C0EEB8011}" dt="2022-01-16T05:41:28.972" v="28"/>
      <pc:docMkLst>
        <pc:docMk/>
      </pc:docMkLst>
      <pc:sldChg chg="modSp">
        <pc:chgData name="Allophone Allophone" userId="82a8da8b44d90db3" providerId="LiveId" clId="{006AF4C0-64C0-4056-AB87-2D1C0EEB8011}" dt="2022-01-16T05:39:50.567" v="16" actId="20577"/>
        <pc:sldMkLst>
          <pc:docMk/>
          <pc:sldMk cId="866858398" sldId="257"/>
        </pc:sldMkLst>
        <pc:spChg chg="mod">
          <ac:chgData name="Allophone Allophone" userId="82a8da8b44d90db3" providerId="LiveId" clId="{006AF4C0-64C0-4056-AB87-2D1C0EEB8011}" dt="2022-01-16T05:39:50.567" v="16" actId="20577"/>
          <ac:spMkLst>
            <pc:docMk/>
            <pc:sldMk cId="866858398" sldId="257"/>
            <ac:spMk id="2" creationId="{8F4F4423-D858-5B4B-99F3-1BC6D8C16EC8}"/>
          </ac:spMkLst>
        </pc:spChg>
      </pc:sldChg>
      <pc:sldChg chg="addSp delSp modSp mod">
        <pc:chgData name="Allophone Allophone" userId="82a8da8b44d90db3" providerId="LiveId" clId="{006AF4C0-64C0-4056-AB87-2D1C0EEB8011}" dt="2022-01-16T05:41:20.797" v="27" actId="1076"/>
        <pc:sldMkLst>
          <pc:docMk/>
          <pc:sldMk cId="3175629171" sldId="258"/>
        </pc:sldMkLst>
        <pc:spChg chg="del">
          <ac:chgData name="Allophone Allophone" userId="82a8da8b44d90db3" providerId="LiveId" clId="{006AF4C0-64C0-4056-AB87-2D1C0EEB8011}" dt="2022-01-16T05:41:17.300" v="25" actId="478"/>
          <ac:spMkLst>
            <pc:docMk/>
            <pc:sldMk cId="3175629171" sldId="258"/>
            <ac:spMk id="3" creationId="{18185795-4DE1-EC40-B3EE-206F4CD1B401}"/>
          </ac:spMkLst>
        </pc:spChg>
        <pc:picChg chg="add del mod">
          <ac:chgData name="Allophone Allophone" userId="82a8da8b44d90db3" providerId="LiveId" clId="{006AF4C0-64C0-4056-AB87-2D1C0EEB8011}" dt="2022-01-16T05:41:06.522" v="23"/>
          <ac:picMkLst>
            <pc:docMk/>
            <pc:sldMk cId="3175629171" sldId="258"/>
            <ac:picMk id="2050" creationId="{F651FFC3-110F-4FB4-9450-C178D6D3B2F3}"/>
          </ac:picMkLst>
        </pc:picChg>
        <pc:picChg chg="add del mod">
          <ac:chgData name="Allophone Allophone" userId="82a8da8b44d90db3" providerId="LiveId" clId="{006AF4C0-64C0-4056-AB87-2D1C0EEB8011}" dt="2022-01-16T05:41:20.797" v="27" actId="1076"/>
          <ac:picMkLst>
            <pc:docMk/>
            <pc:sldMk cId="3175629171" sldId="258"/>
            <ac:picMk id="3074" creationId="{A199AADB-C51E-584C-B756-49F9C1AE1D9E}"/>
          </ac:picMkLst>
        </pc:picChg>
      </pc:sldChg>
      <pc:sldChg chg="addSp delSp modSp modAnim">
        <pc:chgData name="Allophone Allophone" userId="82a8da8b44d90db3" providerId="LiveId" clId="{006AF4C0-64C0-4056-AB87-2D1C0EEB8011}" dt="2022-01-16T05:41:28.972" v="28"/>
        <pc:sldMkLst>
          <pc:docMk/>
          <pc:sldMk cId="431589349" sldId="373"/>
        </pc:sldMkLst>
        <pc:picChg chg="add mod">
          <ac:chgData name="Allophone Allophone" userId="82a8da8b44d90db3" providerId="LiveId" clId="{006AF4C0-64C0-4056-AB87-2D1C0EEB8011}" dt="2022-01-16T05:39:35.358" v="3" actId="1076"/>
          <ac:picMkLst>
            <pc:docMk/>
            <pc:sldMk cId="431589349" sldId="373"/>
            <ac:picMk id="4" creationId="{8E058642-1D96-4A50-A891-D2502570189A}"/>
          </ac:picMkLst>
        </pc:picChg>
        <pc:picChg chg="del">
          <ac:chgData name="Allophone Allophone" userId="82a8da8b44d90db3" providerId="LiveId" clId="{006AF4C0-64C0-4056-AB87-2D1C0EEB8011}" dt="2022-01-16T05:39:29.807" v="0" actId="478"/>
          <ac:picMkLst>
            <pc:docMk/>
            <pc:sldMk cId="431589349" sldId="373"/>
            <ac:picMk id="1026" creationId="{6879CAD5-1A42-5041-A456-57107244101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C1578CEA-106D-4194-9821-6AEF4CFCAD75}"/>
              </a:ext>
            </a:extLst>
          </p:cNvPr>
          <p:cNvSpPr txBox="1">
            <a:spLocks/>
          </p:cNvSpPr>
          <p:nvPr/>
        </p:nvSpPr>
        <p:spPr>
          <a:xfrm>
            <a:off x="152400" y="-1"/>
            <a:ext cx="12039599" cy="753035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3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Nominative case</a:t>
            </a:r>
          </a:p>
          <a:p>
            <a:pPr algn="ctr"/>
            <a:endParaRPr lang="en-US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Meaning: ________________________________</a:t>
            </a:r>
            <a:endParaRPr lang="ru-RU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Form: ___________________________________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ru-RU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Examples:</a:t>
            </a:r>
          </a:p>
          <a:p>
            <a:pPr marL="3314700" lvl="6" indent="-571500">
              <a:buFont typeface="Wingdings" panose="05000000000000000000" pitchFamily="2" charset="2"/>
              <a:buChar char="ü"/>
            </a:pPr>
            <a:r>
              <a:rPr lang="ru-RU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машина </a:t>
            </a:r>
          </a:p>
          <a:p>
            <a:pPr marL="3314700" lvl="6" indent="-571500">
              <a:buFont typeface="Wingdings" panose="05000000000000000000" pitchFamily="2" charset="2"/>
              <a:buChar char="ü"/>
            </a:pPr>
            <a:r>
              <a:rPr lang="ru-RU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Машина красная</a:t>
            </a:r>
          </a:p>
          <a:p>
            <a:pPr marL="3314700" lvl="6" indent="-571500">
              <a:buFont typeface="Wingdings" panose="05000000000000000000" pitchFamily="2" charset="2"/>
              <a:buChar char="ü"/>
            </a:pPr>
            <a:r>
              <a:rPr lang="ru-RU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Машина работает хорошо</a:t>
            </a:r>
            <a:endParaRPr lang="en-US" sz="30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Important: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меня есть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also requires Nominative (</a:t>
            </a:r>
            <a:r>
              <a:rPr lang="en-US" sz="3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Accusative): </a:t>
            </a:r>
          </a:p>
          <a:p>
            <a:pPr marL="3314700" lvl="6" indent="-571500">
              <a:buFont typeface="Wingdings" panose="05000000000000000000" pitchFamily="2" charset="2"/>
              <a:buChar char="ü"/>
            </a:pPr>
            <a:r>
              <a:rPr lang="ru-RU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меня есть машина</a:t>
            </a:r>
            <a:endParaRPr lang="en-US" sz="30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314700" lvl="6" indent="-571500">
              <a:buFont typeface="Wingdings" panose="05000000000000000000" pitchFamily="2" charset="2"/>
              <a:buChar char="ü"/>
            </a:pPr>
            <a:r>
              <a:rPr lang="ru-RU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тебя есть вода?</a:t>
            </a:r>
            <a:endParaRPr lang="en-US" sz="30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endParaRPr lang="ru-RU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n-US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2D384697-1832-0351-69A9-A81B45C60178}"/>
              </a:ext>
            </a:extLst>
          </p:cNvPr>
          <p:cNvSpPr txBox="1">
            <a:spLocks/>
          </p:cNvSpPr>
          <p:nvPr/>
        </p:nvSpPr>
        <p:spPr>
          <a:xfrm>
            <a:off x="2107714" y="920611"/>
            <a:ext cx="7976571" cy="5342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/>
            <a:r>
              <a:rPr lang="en-US" sz="30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base form (“as is”, dictionary form)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A06CB8-2D34-BD80-742C-49DAE6E513B9}"/>
              </a:ext>
            </a:extLst>
          </p:cNvPr>
          <p:cNvSpPr txBox="1">
            <a:spLocks/>
          </p:cNvSpPr>
          <p:nvPr/>
        </p:nvSpPr>
        <p:spPr>
          <a:xfrm>
            <a:off x="1678417" y="1828605"/>
            <a:ext cx="7976571" cy="5342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/>
            <a:r>
              <a:rPr lang="en-US" sz="30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original form (no additional endings)</a:t>
            </a:r>
          </a:p>
        </p:txBody>
      </p:sp>
    </p:spTree>
    <p:extLst>
      <p:ext uri="{BB962C8B-B14F-4D97-AF65-F5344CB8AC3E}">
        <p14:creationId xmlns:p14="http://schemas.microsoft.com/office/powerpoint/2010/main" val="3784326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C1578CEA-106D-4194-9821-6AEF4CFCAD75}"/>
              </a:ext>
            </a:extLst>
          </p:cNvPr>
          <p:cNvSpPr txBox="1">
            <a:spLocks/>
          </p:cNvSpPr>
          <p:nvPr/>
        </p:nvSpPr>
        <p:spPr>
          <a:xfrm>
            <a:off x="152400" y="-1"/>
            <a:ext cx="12039599" cy="753035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3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Prepositional case</a:t>
            </a:r>
          </a:p>
          <a:p>
            <a:pPr algn="ctr"/>
            <a:endParaRPr lang="en-US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Meaning: ______________________________________________</a:t>
            </a:r>
            <a:endParaRPr lang="ru-RU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Form: ___________________________________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ru-RU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Examples:</a:t>
            </a:r>
          </a:p>
          <a:p>
            <a:pPr marL="3314700" lvl="6" indent="-571500">
              <a:buFont typeface="Wingdings" panose="05000000000000000000" pitchFamily="2" charset="2"/>
              <a:buChar char="ü"/>
            </a:pPr>
            <a:r>
              <a:rPr lang="ru-RU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дом =</a:t>
            </a:r>
            <a:r>
              <a:rPr lang="en-US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ru-RU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 живу в дом</a:t>
            </a:r>
            <a:r>
              <a:rPr lang="ru-RU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</a:p>
          <a:p>
            <a:pPr marL="3314700" lvl="6" indent="-571500">
              <a:buFont typeface="Wingdings" panose="05000000000000000000" pitchFamily="2" charset="2"/>
              <a:buChar char="ü"/>
            </a:pPr>
            <a:r>
              <a:rPr lang="ru-RU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машина</a:t>
            </a:r>
            <a:r>
              <a:rPr lang="en-US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ru-RU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Сейчас я в машин</a:t>
            </a:r>
            <a:r>
              <a:rPr lang="ru-RU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</a:p>
          <a:p>
            <a:pPr marL="3314700" lvl="6" indent="-571500">
              <a:buFont typeface="Wingdings" panose="05000000000000000000" pitchFamily="2" charset="2"/>
              <a:buChar char="ü"/>
            </a:pPr>
            <a:r>
              <a:rPr lang="ru-RU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небо</a:t>
            </a:r>
            <a:r>
              <a:rPr lang="en-US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ru-RU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Солнце в неб</a:t>
            </a:r>
            <a:r>
              <a:rPr lang="ru-RU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endParaRPr lang="en-US" sz="3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Important: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even places you wouldn’t think of as “locations” require Prepositional, e.g.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книг</a:t>
            </a:r>
            <a:r>
              <a:rPr lang="ru-RU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телефон</a:t>
            </a:r>
            <a:r>
              <a:rPr lang="ru-RU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семь</a:t>
            </a:r>
            <a:r>
              <a:rPr lang="ru-RU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молок</a:t>
            </a:r>
            <a:r>
              <a:rPr lang="ru-RU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etc.</a:t>
            </a:r>
            <a:endParaRPr lang="ru-RU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n-US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2D384697-1832-0351-69A9-A81B45C60178}"/>
              </a:ext>
            </a:extLst>
          </p:cNvPr>
          <p:cNvSpPr txBox="1">
            <a:spLocks/>
          </p:cNvSpPr>
          <p:nvPr/>
        </p:nvSpPr>
        <p:spPr>
          <a:xfrm>
            <a:off x="2107714" y="920611"/>
            <a:ext cx="9501580" cy="5342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/>
            <a:r>
              <a:rPr lang="en-US" sz="30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location with prepositions “</a:t>
            </a:r>
            <a:r>
              <a:rPr lang="ru-RU" sz="30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</a:t>
            </a:r>
            <a:r>
              <a:rPr lang="en-US" sz="30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” (in) and “</a:t>
            </a:r>
            <a:r>
              <a:rPr lang="ru-RU" sz="30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на</a:t>
            </a:r>
            <a:r>
              <a:rPr lang="en-US" sz="30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” (on)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A06CB8-2D34-BD80-742C-49DAE6E513B9}"/>
              </a:ext>
            </a:extLst>
          </p:cNvPr>
          <p:cNvSpPr txBox="1">
            <a:spLocks/>
          </p:cNvSpPr>
          <p:nvPr/>
        </p:nvSpPr>
        <p:spPr>
          <a:xfrm>
            <a:off x="1678417" y="1828605"/>
            <a:ext cx="7976571" cy="5342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/>
            <a:r>
              <a:rPr lang="en-US" sz="30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all three genders take “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-e</a:t>
            </a:r>
            <a:r>
              <a:rPr lang="en-US" sz="30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42954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C1578CEA-106D-4194-9821-6AEF4CFCAD75}"/>
              </a:ext>
            </a:extLst>
          </p:cNvPr>
          <p:cNvSpPr txBox="1">
            <a:spLocks/>
          </p:cNvSpPr>
          <p:nvPr/>
        </p:nvSpPr>
        <p:spPr>
          <a:xfrm>
            <a:off x="152400" y="-1"/>
            <a:ext cx="12039599" cy="753035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3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Accusative case</a:t>
            </a:r>
          </a:p>
          <a:p>
            <a:pPr algn="ctr"/>
            <a:endParaRPr lang="en-US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Meaning: ______________________________________________</a:t>
            </a:r>
            <a:endParaRPr lang="ru-RU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Form: 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ru-RU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Examples:</a:t>
            </a:r>
          </a:p>
          <a:p>
            <a:pPr marL="3314700" lvl="6" indent="-571500">
              <a:buFont typeface="Wingdings" panose="05000000000000000000" pitchFamily="2" charset="2"/>
              <a:buChar char="ü"/>
            </a:pPr>
            <a:r>
              <a:rPr lang="ru-RU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банан</a:t>
            </a:r>
            <a:r>
              <a:rPr lang="en-US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ru-RU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 ем банан. </a:t>
            </a:r>
            <a:endParaRPr lang="ru-RU" sz="3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314700" lvl="6" indent="-571500">
              <a:buFont typeface="Wingdings" panose="05000000000000000000" pitchFamily="2" charset="2"/>
              <a:buChar char="ü"/>
            </a:pPr>
            <a:r>
              <a:rPr lang="ru-RU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пицца</a:t>
            </a:r>
            <a:r>
              <a:rPr lang="en-US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ru-RU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 ем пицц</a:t>
            </a:r>
            <a:r>
              <a:rPr lang="ru-RU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3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314700" lvl="6" indent="-571500">
              <a:buFont typeface="Wingdings" panose="05000000000000000000" pitchFamily="2" charset="2"/>
              <a:buChar char="ü"/>
            </a:pPr>
            <a:r>
              <a:rPr lang="ru-RU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яблоко</a:t>
            </a:r>
            <a:r>
              <a:rPr lang="en-US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ru-RU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 ем яблоко. </a:t>
            </a:r>
          </a:p>
          <a:p>
            <a:pPr marL="3314700" lvl="6" indent="-571500">
              <a:buFont typeface="Wingdings" panose="05000000000000000000" pitchFamily="2" charset="2"/>
              <a:buChar char="ü"/>
            </a:pPr>
            <a:r>
              <a:rPr lang="ru-RU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яблоки</a:t>
            </a:r>
            <a:r>
              <a:rPr lang="en-US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ru-RU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 ем яблоки. </a:t>
            </a:r>
            <a:endParaRPr lang="en-US" sz="3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Important: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even non-physical “actions” require Accusative, e.g.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люблю пицц</a:t>
            </a:r>
            <a:r>
              <a:rPr lang="ru-RU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Я хочу пицц</a:t>
            </a:r>
            <a:r>
              <a:rPr lang="ru-RU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Я вижу (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see)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пицц</a:t>
            </a:r>
            <a:r>
              <a:rPr lang="ru-RU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n-US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2D384697-1832-0351-69A9-A81B45C60178}"/>
              </a:ext>
            </a:extLst>
          </p:cNvPr>
          <p:cNvSpPr txBox="1">
            <a:spLocks/>
          </p:cNvSpPr>
          <p:nvPr/>
        </p:nvSpPr>
        <p:spPr>
          <a:xfrm>
            <a:off x="2107714" y="920611"/>
            <a:ext cx="9501580" cy="5342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/>
            <a:r>
              <a:rPr lang="en-US" sz="30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direct object (something we act upon)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A06CB8-2D34-BD80-742C-49DAE6E513B9}"/>
              </a:ext>
            </a:extLst>
          </p:cNvPr>
          <p:cNvSpPr txBox="1">
            <a:spLocks/>
          </p:cNvSpPr>
          <p:nvPr/>
        </p:nvSpPr>
        <p:spPr>
          <a:xfrm>
            <a:off x="1678417" y="1828605"/>
            <a:ext cx="7716595" cy="8966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/>
            <a:r>
              <a:rPr lang="en-US" sz="30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masculine, neuter &amp; plural = Nominative; feminine changes </a:t>
            </a:r>
            <a:r>
              <a:rPr lang="ru-RU" sz="30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а =</a:t>
            </a:r>
            <a:r>
              <a:rPr lang="en-US" sz="30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&gt; </a:t>
            </a:r>
            <a:r>
              <a:rPr lang="ru-RU" sz="300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у</a:t>
            </a:r>
            <a:r>
              <a:rPr lang="en-US" sz="30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; </a:t>
            </a:r>
            <a:r>
              <a:rPr lang="ru-RU" sz="30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я =</a:t>
            </a:r>
            <a:r>
              <a:rPr lang="en-US" sz="30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&gt; </a:t>
            </a:r>
            <a:r>
              <a:rPr lang="ru-RU" sz="300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ю</a:t>
            </a:r>
            <a:endParaRPr lang="en-US" sz="3000" b="1" dirty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2156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C1578CEA-106D-4194-9821-6AEF4CFCAD75}"/>
              </a:ext>
            </a:extLst>
          </p:cNvPr>
          <p:cNvSpPr txBox="1">
            <a:spLocks/>
          </p:cNvSpPr>
          <p:nvPr/>
        </p:nvSpPr>
        <p:spPr>
          <a:xfrm>
            <a:off x="152400" y="-1"/>
            <a:ext cx="12039599" cy="753035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3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Genitive case</a:t>
            </a:r>
          </a:p>
          <a:p>
            <a:pPr algn="ctr"/>
            <a:endParaRPr lang="en-US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Meanings: 1. ____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</a:t>
            </a:r>
          </a:p>
          <a:p>
            <a:pPr lvl="4"/>
            <a:r>
              <a:rPr lang="en-US" sz="3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2. </a:t>
            </a:r>
            <a:r>
              <a:rPr lang="ru-RU" sz="3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____</a:t>
            </a:r>
            <a:r>
              <a:rPr lang="en-US" sz="3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_________________________________</a:t>
            </a:r>
            <a:endParaRPr lang="ru-RU" sz="3000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endParaRPr lang="en-US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Form: 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ru-RU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Examples:</a:t>
            </a:r>
            <a:endParaRPr lang="ru-RU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28700" lvl="1" indent="-571500">
              <a:buFont typeface="Wingdings" panose="05000000000000000000" pitchFamily="2" charset="2"/>
              <a:buChar char="ü"/>
            </a:pPr>
            <a:r>
              <a:rPr lang="ru-RU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дом</a:t>
            </a:r>
            <a:r>
              <a:rPr lang="en-US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ru-RU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меня нет дом</a:t>
            </a:r>
            <a:r>
              <a:rPr lang="ru-RU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У меня есть два дом</a:t>
            </a:r>
            <a:r>
              <a:rPr lang="ru-RU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028700" lvl="1" indent="-571500">
              <a:buFont typeface="Wingdings" panose="05000000000000000000" pitchFamily="2" charset="2"/>
              <a:buChar char="ü"/>
            </a:pPr>
            <a:r>
              <a:rPr lang="ru-RU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машина</a:t>
            </a:r>
            <a:r>
              <a:rPr lang="en-US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ru-RU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меня нет машин</a:t>
            </a:r>
            <a:r>
              <a:rPr lang="ru-RU" sz="3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</a:t>
            </a:r>
            <a:r>
              <a:rPr lang="ru-RU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У меня есть дв</a:t>
            </a:r>
            <a:r>
              <a:rPr lang="ru-RU" sz="3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машин</a:t>
            </a:r>
            <a:r>
              <a:rPr lang="ru-RU" sz="3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</a:t>
            </a:r>
            <a:r>
              <a:rPr lang="ru-RU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28700" lvl="1" indent="-571500">
              <a:buFont typeface="Wingdings" panose="05000000000000000000" pitchFamily="2" charset="2"/>
              <a:buChar char="ü"/>
            </a:pPr>
            <a:r>
              <a:rPr lang="ru-RU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яблоко</a:t>
            </a:r>
            <a:r>
              <a:rPr lang="en-US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ru-RU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меня нет яблок</a:t>
            </a:r>
            <a:r>
              <a:rPr lang="ru-RU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У меня есть три яблок</a:t>
            </a:r>
            <a:r>
              <a:rPr lang="ru-RU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lvl="1"/>
            <a:r>
              <a:rPr lang="ru-RU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Important: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два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for fem. nouns is “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</a:t>
            </a:r>
            <a:r>
              <a:rPr lang="ru-RU" sz="3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(larger numbers don’t change)</a:t>
            </a:r>
            <a:endParaRPr lang="ru-RU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n-US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2D384697-1832-0351-69A9-A81B45C60178}"/>
              </a:ext>
            </a:extLst>
          </p:cNvPr>
          <p:cNvSpPr txBox="1">
            <a:spLocks/>
          </p:cNvSpPr>
          <p:nvPr/>
        </p:nvSpPr>
        <p:spPr>
          <a:xfrm>
            <a:off x="2538020" y="920611"/>
            <a:ext cx="9501580" cy="5342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/>
            <a:r>
              <a:rPr lang="en-US" sz="30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absence/lack of something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CD515FB8-09F6-93F3-9966-7DCACBD34B96}"/>
              </a:ext>
            </a:extLst>
          </p:cNvPr>
          <p:cNvSpPr txBox="1">
            <a:spLocks/>
          </p:cNvSpPr>
          <p:nvPr/>
        </p:nvSpPr>
        <p:spPr>
          <a:xfrm>
            <a:off x="2538020" y="1457400"/>
            <a:ext cx="9501580" cy="5342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/>
            <a:r>
              <a:rPr lang="en-US" sz="30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numbers ending in 2-4 (</a:t>
            </a:r>
            <a:r>
              <a:rPr lang="ru-RU" sz="30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два, три, четыре)</a:t>
            </a:r>
            <a:endParaRPr lang="en-US" sz="3000" b="1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7C3FF720-FFE0-0129-FDB6-FA678E09726A}"/>
              </a:ext>
            </a:extLst>
          </p:cNvPr>
          <p:cNvSpPr txBox="1">
            <a:spLocks/>
          </p:cNvSpPr>
          <p:nvPr/>
        </p:nvSpPr>
        <p:spPr>
          <a:xfrm>
            <a:off x="1677408" y="2282153"/>
            <a:ext cx="4042074" cy="5342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/>
            <a:r>
              <a:rPr lang="en-US" sz="30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masc. &amp; neut. =&gt; </a:t>
            </a:r>
            <a:r>
              <a:rPr lang="ru-RU" sz="300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а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/</a:t>
            </a:r>
            <a:r>
              <a:rPr lang="ru-RU" sz="300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я</a:t>
            </a:r>
            <a:endParaRPr lang="en-US" sz="3000" b="1" dirty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1BC34261-DE46-73F7-F12E-26E13C605060}"/>
              </a:ext>
            </a:extLst>
          </p:cNvPr>
          <p:cNvSpPr txBox="1">
            <a:spLocks/>
          </p:cNvSpPr>
          <p:nvPr/>
        </p:nvSpPr>
        <p:spPr>
          <a:xfrm>
            <a:off x="5514301" y="2278306"/>
            <a:ext cx="5799157" cy="5342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/>
            <a:r>
              <a:rPr lang="en-US" sz="30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fem. =&gt; </a:t>
            </a:r>
            <a:r>
              <a:rPr lang="ru-RU" sz="3000" b="1" dirty="0">
                <a:solidFill>
                  <a:srgbClr val="00B05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ы</a:t>
            </a:r>
            <a:r>
              <a:rPr lang="en-US" sz="3000" b="1" dirty="0">
                <a:solidFill>
                  <a:srgbClr val="00B05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/</a:t>
            </a:r>
            <a:r>
              <a:rPr lang="ru-RU" sz="3000" b="1" dirty="0">
                <a:solidFill>
                  <a:srgbClr val="00B05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и</a:t>
            </a:r>
            <a:r>
              <a:rPr lang="ru-RU" sz="30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(</a:t>
            </a:r>
            <a:r>
              <a:rPr lang="en-US" sz="30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like in plural)</a:t>
            </a:r>
          </a:p>
        </p:txBody>
      </p:sp>
    </p:spTree>
    <p:extLst>
      <p:ext uri="{BB962C8B-B14F-4D97-AF65-F5344CB8AC3E}">
        <p14:creationId xmlns:p14="http://schemas.microsoft.com/office/powerpoint/2010/main" val="355871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C1578CEA-106D-4194-9821-6AEF4CFCAD75}"/>
              </a:ext>
            </a:extLst>
          </p:cNvPr>
          <p:cNvSpPr txBox="1">
            <a:spLocks/>
          </p:cNvSpPr>
          <p:nvPr/>
        </p:nvSpPr>
        <p:spPr>
          <a:xfrm>
            <a:off x="179294" y="0"/>
            <a:ext cx="12012705" cy="685799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742950" indent="-742950">
              <a:buFont typeface="+mj-lt"/>
              <a:buAutoNum type="arabicPeriod"/>
            </a:pPr>
            <a:r>
              <a:rPr lang="ru-RU" sz="2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смотрю ________ (фильм) сейчас. 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2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Андрей слушает ________ (музыка) в _________ (машина). 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2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меня есть ______ (дом). 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2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Ты пьёшь ______ (вода)? – Нет, я пью _________ (молоко). 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2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Анна читает __________ (журнал)? – Нет, она читает _______ (газета). 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2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Джо и Джилл Байден живут в __________ (Америка)? – Да, они живут в _____________ (Вашингтон). 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2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 (Кантри-музыка) очень популярная в _______ (Техас). Я люблю слушать ________________ (кантри-музыка). 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2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тебя есть ________ (собака)? – Да, у меня есть ________ (собака). Вот моя ________ (собака). Я люблю мою ________ (собака). 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Где _______ (книга)? – Книга на ______ (стол). 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вижу (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see) ________ (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солнце) в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(небо). </a:t>
            </a:r>
            <a:endParaRPr lang="ru-RU" sz="29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/>
            </a:pPr>
            <a:endParaRPr lang="ru-RU" sz="29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/>
            </a:pPr>
            <a:endParaRPr lang="ru-RU" sz="29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/>
            </a:pPr>
            <a:endParaRPr lang="ru-RU" sz="29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/>
            </a:pPr>
            <a:endParaRPr lang="en-US" sz="29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4E79373A-7B9B-0DB7-AADD-E946C7000233}"/>
              </a:ext>
            </a:extLst>
          </p:cNvPr>
          <p:cNvSpPr txBox="1">
            <a:spLocks/>
          </p:cNvSpPr>
          <p:nvPr/>
        </p:nvSpPr>
        <p:spPr>
          <a:xfrm>
            <a:off x="2316686" y="14277"/>
            <a:ext cx="2018821" cy="5342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/>
            <a:r>
              <a:rPr lang="ru-RU" sz="295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фильм</a:t>
            </a:r>
            <a:endParaRPr lang="en-US" sz="2950" b="1" dirty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B7A242-091F-A67F-C06A-59DD8365A24F}"/>
              </a:ext>
            </a:extLst>
          </p:cNvPr>
          <p:cNvSpPr txBox="1">
            <a:spLocks/>
          </p:cNvSpPr>
          <p:nvPr/>
        </p:nvSpPr>
        <p:spPr>
          <a:xfrm>
            <a:off x="3415743" y="467492"/>
            <a:ext cx="2018821" cy="5342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/>
            <a:r>
              <a:rPr lang="ru-RU" sz="295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музыку</a:t>
            </a:r>
            <a:endParaRPr lang="en-US" sz="2950" b="1" dirty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502426C2-2BAA-A307-ADCE-84D5A5D4A035}"/>
              </a:ext>
            </a:extLst>
          </p:cNvPr>
          <p:cNvSpPr txBox="1">
            <a:spLocks/>
          </p:cNvSpPr>
          <p:nvPr/>
        </p:nvSpPr>
        <p:spPr>
          <a:xfrm>
            <a:off x="6794460" y="468819"/>
            <a:ext cx="2018821" cy="5342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/>
            <a:r>
              <a:rPr lang="ru-RU" sz="295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машине</a:t>
            </a:r>
            <a:endParaRPr lang="en-US" sz="2950" b="1" dirty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C43F6604-7223-C560-F946-80CFFF0873DE}"/>
              </a:ext>
            </a:extLst>
          </p:cNvPr>
          <p:cNvSpPr txBox="1">
            <a:spLocks/>
          </p:cNvSpPr>
          <p:nvPr/>
        </p:nvSpPr>
        <p:spPr>
          <a:xfrm>
            <a:off x="2662708" y="934984"/>
            <a:ext cx="2018821" cy="5342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/>
            <a:r>
              <a:rPr lang="ru-RU" sz="295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дом</a:t>
            </a:r>
            <a:endParaRPr lang="en-US" sz="2950" b="1" dirty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AEAB56BD-FF39-5742-A643-A1DA0002203E}"/>
              </a:ext>
            </a:extLst>
          </p:cNvPr>
          <p:cNvSpPr txBox="1">
            <a:spLocks/>
          </p:cNvSpPr>
          <p:nvPr/>
        </p:nvSpPr>
        <p:spPr>
          <a:xfrm>
            <a:off x="2331204" y="1402476"/>
            <a:ext cx="2018821" cy="5342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/>
            <a:r>
              <a:rPr lang="ru-RU" sz="295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воду</a:t>
            </a:r>
            <a:endParaRPr lang="en-US" sz="2950" b="1" dirty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3CECCD05-5970-59C2-FA42-C0250356D4AB}"/>
              </a:ext>
            </a:extLst>
          </p:cNvPr>
          <p:cNvSpPr txBox="1">
            <a:spLocks/>
          </p:cNvSpPr>
          <p:nvPr/>
        </p:nvSpPr>
        <p:spPr>
          <a:xfrm>
            <a:off x="6833439" y="1400151"/>
            <a:ext cx="2018821" cy="5342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/>
            <a:r>
              <a:rPr lang="ru-RU" sz="295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молоко</a:t>
            </a:r>
            <a:endParaRPr lang="en-US" sz="2950" b="1" dirty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0D29DA23-0DA3-B68E-63E1-E9DD13871F9E}"/>
              </a:ext>
            </a:extLst>
          </p:cNvPr>
          <p:cNvSpPr txBox="1">
            <a:spLocks/>
          </p:cNvSpPr>
          <p:nvPr/>
        </p:nvSpPr>
        <p:spPr>
          <a:xfrm>
            <a:off x="2797178" y="1855691"/>
            <a:ext cx="2018821" cy="5342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/>
            <a:r>
              <a:rPr lang="ru-RU" sz="295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журнал</a:t>
            </a:r>
            <a:endParaRPr lang="en-US" sz="2950" b="1" dirty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9402B151-6227-622E-B105-9FBE54B1131D}"/>
              </a:ext>
            </a:extLst>
          </p:cNvPr>
          <p:cNvSpPr txBox="1">
            <a:spLocks/>
          </p:cNvSpPr>
          <p:nvPr/>
        </p:nvSpPr>
        <p:spPr>
          <a:xfrm>
            <a:off x="9206943" y="1855691"/>
            <a:ext cx="2018821" cy="5342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/>
            <a:r>
              <a:rPr lang="ru-RU" sz="295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газету</a:t>
            </a:r>
            <a:endParaRPr lang="en-US" sz="2950" b="1" dirty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38ECB82E-5032-8FD5-CD8B-6993E42B20C3}"/>
              </a:ext>
            </a:extLst>
          </p:cNvPr>
          <p:cNvSpPr txBox="1">
            <a:spLocks/>
          </p:cNvSpPr>
          <p:nvPr/>
        </p:nvSpPr>
        <p:spPr>
          <a:xfrm>
            <a:off x="5518060" y="2800302"/>
            <a:ext cx="2285810" cy="5342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/>
            <a:r>
              <a:rPr lang="ru-RU" sz="295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Америке</a:t>
            </a:r>
            <a:endParaRPr lang="en-US" sz="2950" b="1" dirty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5EA66EB2-D6AF-8004-59F9-A9D33AD1C700}"/>
              </a:ext>
            </a:extLst>
          </p:cNvPr>
          <p:cNvSpPr txBox="1">
            <a:spLocks/>
          </p:cNvSpPr>
          <p:nvPr/>
        </p:nvSpPr>
        <p:spPr>
          <a:xfrm>
            <a:off x="1977002" y="3195253"/>
            <a:ext cx="2877481" cy="5342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/>
            <a:r>
              <a:rPr lang="ru-RU" sz="295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Вашингтоне</a:t>
            </a:r>
            <a:endParaRPr lang="en-US" sz="2950" b="1" dirty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2DBF3835-6AB1-5353-C353-7541460073A7}"/>
              </a:ext>
            </a:extLst>
          </p:cNvPr>
          <p:cNvSpPr txBox="1">
            <a:spLocks/>
          </p:cNvSpPr>
          <p:nvPr/>
        </p:nvSpPr>
        <p:spPr>
          <a:xfrm>
            <a:off x="616993" y="3653613"/>
            <a:ext cx="3557150" cy="5342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/>
            <a:r>
              <a:rPr lang="ru-RU" sz="295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Кантри-музыка</a:t>
            </a:r>
            <a:endParaRPr lang="en-US" sz="2950" b="1" dirty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26768606-2BDC-C3B1-29B1-6AEBEAC4F2C4}"/>
              </a:ext>
            </a:extLst>
          </p:cNvPr>
          <p:cNvSpPr txBox="1">
            <a:spLocks/>
          </p:cNvSpPr>
          <p:nvPr/>
        </p:nvSpPr>
        <p:spPr>
          <a:xfrm>
            <a:off x="9577907" y="3653613"/>
            <a:ext cx="2018821" cy="5342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/>
            <a:r>
              <a:rPr lang="ru-RU" sz="295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Техасе</a:t>
            </a:r>
            <a:endParaRPr lang="en-US" sz="2950" b="1" dirty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7B4603B5-D6F3-8075-2649-EAFE811E3D60}"/>
              </a:ext>
            </a:extLst>
          </p:cNvPr>
          <p:cNvSpPr txBox="1">
            <a:spLocks/>
          </p:cNvSpPr>
          <p:nvPr/>
        </p:nvSpPr>
        <p:spPr>
          <a:xfrm>
            <a:off x="5015885" y="4073128"/>
            <a:ext cx="3557150" cy="5342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/>
            <a:r>
              <a:rPr lang="ru-RU" sz="295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кантри-музыку</a:t>
            </a:r>
            <a:endParaRPr lang="en-US" sz="2950" b="1" dirty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8A0E635B-B160-6EEB-A09F-C2043B8D2EA1}"/>
              </a:ext>
            </a:extLst>
          </p:cNvPr>
          <p:cNvSpPr txBox="1">
            <a:spLocks/>
          </p:cNvSpPr>
          <p:nvPr/>
        </p:nvSpPr>
        <p:spPr>
          <a:xfrm>
            <a:off x="2576193" y="4530331"/>
            <a:ext cx="2018821" cy="5342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/>
            <a:r>
              <a:rPr lang="ru-RU" sz="295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собака</a:t>
            </a:r>
            <a:endParaRPr lang="en-US" sz="2950" b="1" dirty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EF2969EA-D39A-0FF2-7D39-4CCA13DC3F3E}"/>
              </a:ext>
            </a:extLst>
          </p:cNvPr>
          <p:cNvSpPr txBox="1">
            <a:spLocks/>
          </p:cNvSpPr>
          <p:nvPr/>
        </p:nvSpPr>
        <p:spPr>
          <a:xfrm>
            <a:off x="8489766" y="4528668"/>
            <a:ext cx="2018821" cy="5342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/>
            <a:r>
              <a:rPr lang="ru-RU" sz="295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собака</a:t>
            </a:r>
            <a:endParaRPr lang="en-US" sz="2950" b="1" dirty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F3709BD8-7C65-375C-A313-3DBFD0211E12}"/>
              </a:ext>
            </a:extLst>
          </p:cNvPr>
          <p:cNvSpPr txBox="1">
            <a:spLocks/>
          </p:cNvSpPr>
          <p:nvPr/>
        </p:nvSpPr>
        <p:spPr>
          <a:xfrm>
            <a:off x="1977002" y="4988691"/>
            <a:ext cx="2018821" cy="5342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/>
            <a:r>
              <a:rPr lang="ru-RU" sz="295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собака</a:t>
            </a:r>
            <a:endParaRPr lang="en-US" sz="2950" b="1" dirty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72A0DF6A-A0DB-6BCB-B797-0A1ADDDDE945}"/>
              </a:ext>
            </a:extLst>
          </p:cNvPr>
          <p:cNvSpPr txBox="1">
            <a:spLocks/>
          </p:cNvSpPr>
          <p:nvPr/>
        </p:nvSpPr>
        <p:spPr>
          <a:xfrm>
            <a:off x="7425509" y="4988691"/>
            <a:ext cx="2018821" cy="5342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/>
            <a:r>
              <a:rPr lang="ru-RU" sz="295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собаку</a:t>
            </a:r>
            <a:endParaRPr lang="en-US" sz="2950" b="1" dirty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8DF48C35-99A0-92DD-1B2D-EB2F3C2FDDCF}"/>
              </a:ext>
            </a:extLst>
          </p:cNvPr>
          <p:cNvSpPr txBox="1">
            <a:spLocks/>
          </p:cNvSpPr>
          <p:nvPr/>
        </p:nvSpPr>
        <p:spPr>
          <a:xfrm>
            <a:off x="1339443" y="5464985"/>
            <a:ext cx="2018821" cy="5342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/>
            <a:r>
              <a:rPr lang="ru-RU" sz="295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книга</a:t>
            </a:r>
            <a:endParaRPr lang="en-US" sz="2950" b="1" dirty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83381A25-5923-5294-7FD8-1AEDC66D7A86}"/>
              </a:ext>
            </a:extLst>
          </p:cNvPr>
          <p:cNvSpPr txBox="1">
            <a:spLocks/>
          </p:cNvSpPr>
          <p:nvPr/>
        </p:nvSpPr>
        <p:spPr>
          <a:xfrm>
            <a:off x="6297990" y="5457849"/>
            <a:ext cx="2018821" cy="5342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/>
            <a:r>
              <a:rPr lang="ru-RU" sz="295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столе</a:t>
            </a:r>
            <a:endParaRPr lang="en-US" sz="2950" b="1" dirty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338A545F-651F-E88A-2758-4E6501CF160C}"/>
              </a:ext>
            </a:extLst>
          </p:cNvPr>
          <p:cNvSpPr txBox="1">
            <a:spLocks/>
          </p:cNvSpPr>
          <p:nvPr/>
        </p:nvSpPr>
        <p:spPr>
          <a:xfrm>
            <a:off x="2986412" y="5941279"/>
            <a:ext cx="2018821" cy="5342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/>
            <a:r>
              <a:rPr lang="ru-RU" sz="295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солнце</a:t>
            </a:r>
            <a:endParaRPr lang="en-US" sz="2950" b="1" dirty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5E70538F-318D-9F07-15B7-CBE9699BA87F}"/>
              </a:ext>
            </a:extLst>
          </p:cNvPr>
          <p:cNvSpPr txBox="1">
            <a:spLocks/>
          </p:cNvSpPr>
          <p:nvPr/>
        </p:nvSpPr>
        <p:spPr>
          <a:xfrm>
            <a:off x="6526152" y="5952070"/>
            <a:ext cx="2018821" cy="5342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/>
            <a:r>
              <a:rPr lang="ru-RU" sz="295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небе</a:t>
            </a:r>
            <a:endParaRPr lang="en-US" sz="2950" b="1" dirty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2345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10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10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10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1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0" dur="10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10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C1578CEA-106D-4194-9821-6AEF4CFCAD75}"/>
              </a:ext>
            </a:extLst>
          </p:cNvPr>
          <p:cNvSpPr txBox="1">
            <a:spLocks/>
          </p:cNvSpPr>
          <p:nvPr/>
        </p:nvSpPr>
        <p:spPr>
          <a:xfrm>
            <a:off x="179294" y="0"/>
            <a:ext cx="12012705" cy="685799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742950" indent="-742950">
              <a:buFont typeface="+mj-lt"/>
              <a:buAutoNum type="arabicPeriod"/>
            </a:pPr>
            <a:r>
              <a:rPr lang="ru-RU" sz="2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Ты пьёшь ______ (вода)? – Это не ______ (вода), это _______ (водка). Я пью ________ (водка). Я люблю ________ (водка). 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2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 едите _______ (пицца)? – Да, мы едим _______ (пицца). Это очень хорошая итальянская ________ (пицца). В _______ (пицца) есть сыр, помидоры и пепперони!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2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Ты ешь _________ (яблоки)? – Да, я ем ________ (яблоки). Я люблю ________ (яблоки)!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2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меня есть _____ (сок). Я люблю _____ (сок). Я пью ____ (сок) утром. В ______ (сок) есть витамины!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2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Где ты сейчас? – Я в ________________ (университет), а ты? – А я в __________ (магазин). 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2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Ты читаешь _______ (книги)? – Да, я читаю _______ (книги) и _______ (газеты). 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2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Марина читает ______ (книга) в ___________ (ресторан). </a:t>
            </a:r>
          </a:p>
          <a:p>
            <a:pPr marL="742950" indent="-742950">
              <a:buFont typeface="+mj-lt"/>
              <a:buAutoNum type="arabicPeriod"/>
            </a:pPr>
            <a:endParaRPr lang="ru-RU" sz="29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/>
            </a:pPr>
            <a:endParaRPr lang="ru-RU" sz="29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/>
            </a:pPr>
            <a:endParaRPr lang="en-US" sz="29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F6E9D2-B9D3-A9F2-C774-52FE98B4BCF8}"/>
              </a:ext>
            </a:extLst>
          </p:cNvPr>
          <p:cNvSpPr txBox="1">
            <a:spLocks/>
          </p:cNvSpPr>
          <p:nvPr/>
        </p:nvSpPr>
        <p:spPr>
          <a:xfrm>
            <a:off x="2244878" y="14444"/>
            <a:ext cx="2018821" cy="5342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/>
            <a:r>
              <a:rPr lang="ru-RU" sz="295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воду</a:t>
            </a:r>
            <a:endParaRPr lang="en-US" sz="2950" b="1" dirty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3F3FECBF-4E79-0B45-4D41-34325A09310C}"/>
              </a:ext>
            </a:extLst>
          </p:cNvPr>
          <p:cNvSpPr txBox="1">
            <a:spLocks/>
          </p:cNvSpPr>
          <p:nvPr/>
        </p:nvSpPr>
        <p:spPr>
          <a:xfrm>
            <a:off x="6096000" y="23409"/>
            <a:ext cx="2018821" cy="5342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/>
            <a:r>
              <a:rPr lang="ru-RU" sz="295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вода</a:t>
            </a:r>
            <a:endParaRPr lang="en-US" sz="2950" b="1" dirty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1455EF32-2774-6A3B-4244-8DC9E6272A70}"/>
              </a:ext>
            </a:extLst>
          </p:cNvPr>
          <p:cNvSpPr txBox="1">
            <a:spLocks/>
          </p:cNvSpPr>
          <p:nvPr/>
        </p:nvSpPr>
        <p:spPr>
          <a:xfrm>
            <a:off x="9027459" y="52130"/>
            <a:ext cx="2018821" cy="5342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/>
            <a:r>
              <a:rPr lang="ru-RU" sz="295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водка</a:t>
            </a:r>
            <a:endParaRPr lang="en-US" sz="2950" b="1" dirty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8B5CEBC1-BAE8-D011-839F-D6F1BE0501CF}"/>
              </a:ext>
            </a:extLst>
          </p:cNvPr>
          <p:cNvSpPr txBox="1">
            <a:spLocks/>
          </p:cNvSpPr>
          <p:nvPr/>
        </p:nvSpPr>
        <p:spPr>
          <a:xfrm>
            <a:off x="3157516" y="455542"/>
            <a:ext cx="2018821" cy="5342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/>
            <a:r>
              <a:rPr lang="ru-RU" sz="295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водку</a:t>
            </a:r>
            <a:endParaRPr lang="en-US" sz="2950" b="1" dirty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5A348EBB-7640-2ACF-07C2-FBF7F41ABFCD}"/>
              </a:ext>
            </a:extLst>
          </p:cNvPr>
          <p:cNvSpPr txBox="1">
            <a:spLocks/>
          </p:cNvSpPr>
          <p:nvPr/>
        </p:nvSpPr>
        <p:spPr>
          <a:xfrm>
            <a:off x="7559968" y="457369"/>
            <a:ext cx="2018821" cy="5342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/>
            <a:r>
              <a:rPr lang="ru-RU" sz="295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водку</a:t>
            </a:r>
            <a:endParaRPr lang="en-US" sz="2950" b="1" dirty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E35EE25A-D6FA-4BD4-8FED-9EC8F331FF8E}"/>
              </a:ext>
            </a:extLst>
          </p:cNvPr>
          <p:cNvSpPr txBox="1">
            <a:spLocks/>
          </p:cNvSpPr>
          <p:nvPr/>
        </p:nvSpPr>
        <p:spPr>
          <a:xfrm>
            <a:off x="2179091" y="930841"/>
            <a:ext cx="2018821" cy="5342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/>
            <a:r>
              <a:rPr lang="ru-RU" sz="295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пиццу</a:t>
            </a:r>
            <a:endParaRPr lang="en-US" sz="2950" b="1" dirty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98F01997-65CF-3625-C40E-3E9BA81571A3}"/>
              </a:ext>
            </a:extLst>
          </p:cNvPr>
          <p:cNvSpPr txBox="1">
            <a:spLocks/>
          </p:cNvSpPr>
          <p:nvPr/>
        </p:nvSpPr>
        <p:spPr>
          <a:xfrm>
            <a:off x="7431741" y="911086"/>
            <a:ext cx="2018821" cy="5342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/>
            <a:r>
              <a:rPr lang="ru-RU" sz="295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пиццу</a:t>
            </a:r>
            <a:endParaRPr lang="en-US" sz="2950" b="1" dirty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80721516-A63F-396F-047E-6F8A3EED5FEE}"/>
              </a:ext>
            </a:extLst>
          </p:cNvPr>
          <p:cNvSpPr txBox="1">
            <a:spLocks/>
          </p:cNvSpPr>
          <p:nvPr/>
        </p:nvSpPr>
        <p:spPr>
          <a:xfrm>
            <a:off x="5192994" y="1368117"/>
            <a:ext cx="2018821" cy="5342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/>
            <a:r>
              <a:rPr lang="ru-RU" sz="295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пицца</a:t>
            </a:r>
            <a:endParaRPr lang="en-US" sz="2950" b="1" dirty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887AE4E6-17D4-5488-2F8A-F59A17363CBD}"/>
              </a:ext>
            </a:extLst>
          </p:cNvPr>
          <p:cNvSpPr txBox="1">
            <a:spLocks/>
          </p:cNvSpPr>
          <p:nvPr/>
        </p:nvSpPr>
        <p:spPr>
          <a:xfrm>
            <a:off x="8426823" y="1368117"/>
            <a:ext cx="2018821" cy="5342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/>
            <a:r>
              <a:rPr lang="ru-RU" sz="295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пицце</a:t>
            </a:r>
            <a:endParaRPr lang="en-US" sz="2950" b="1" dirty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9B67A81F-40B8-B8AA-4B5A-378592A69EE2}"/>
              </a:ext>
            </a:extLst>
          </p:cNvPr>
          <p:cNvSpPr txBox="1">
            <a:spLocks/>
          </p:cNvSpPr>
          <p:nvPr/>
        </p:nvSpPr>
        <p:spPr>
          <a:xfrm>
            <a:off x="1954306" y="2264585"/>
            <a:ext cx="2018821" cy="5342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/>
            <a:r>
              <a:rPr lang="ru-RU" sz="295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яблоки</a:t>
            </a:r>
            <a:endParaRPr lang="en-US" sz="2950" b="1" dirty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866BB72F-A9E1-E9CA-0C52-160FFB248322}"/>
              </a:ext>
            </a:extLst>
          </p:cNvPr>
          <p:cNvSpPr txBox="1">
            <a:spLocks/>
          </p:cNvSpPr>
          <p:nvPr/>
        </p:nvSpPr>
        <p:spPr>
          <a:xfrm>
            <a:off x="6875929" y="2284341"/>
            <a:ext cx="2018821" cy="5342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/>
            <a:r>
              <a:rPr lang="ru-RU" sz="295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яблоки</a:t>
            </a:r>
            <a:endParaRPr lang="en-US" sz="2950" b="1" dirty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141EB61F-02BB-77F6-FE1A-3D412458B27E}"/>
              </a:ext>
            </a:extLst>
          </p:cNvPr>
          <p:cNvSpPr txBox="1">
            <a:spLocks/>
          </p:cNvSpPr>
          <p:nvPr/>
        </p:nvSpPr>
        <p:spPr>
          <a:xfrm>
            <a:off x="591671" y="2710908"/>
            <a:ext cx="2018821" cy="5342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/>
            <a:r>
              <a:rPr lang="ru-RU" sz="295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яблоки</a:t>
            </a:r>
            <a:endParaRPr lang="en-US" sz="2950" b="1" dirty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2C5E2E00-2E56-6084-1F92-9322B763B239}"/>
              </a:ext>
            </a:extLst>
          </p:cNvPr>
          <p:cNvSpPr txBox="1">
            <a:spLocks/>
          </p:cNvSpPr>
          <p:nvPr/>
        </p:nvSpPr>
        <p:spPr>
          <a:xfrm>
            <a:off x="2594325" y="3176987"/>
            <a:ext cx="2018821" cy="5342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/>
            <a:r>
              <a:rPr lang="ru-RU" sz="295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сок</a:t>
            </a:r>
            <a:endParaRPr lang="en-US" sz="2950" b="1" dirty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53A1FC14-649D-9EFC-633C-818E67549B29}"/>
              </a:ext>
            </a:extLst>
          </p:cNvPr>
          <p:cNvSpPr txBox="1">
            <a:spLocks/>
          </p:cNvSpPr>
          <p:nvPr/>
        </p:nvSpPr>
        <p:spPr>
          <a:xfrm>
            <a:off x="6180873" y="3176987"/>
            <a:ext cx="2018821" cy="5342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/>
            <a:r>
              <a:rPr lang="ru-RU" sz="295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сок</a:t>
            </a:r>
            <a:endParaRPr lang="en-US" sz="2950" b="1" dirty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B5046174-5D77-0563-C752-B29BE4F9DF28}"/>
              </a:ext>
            </a:extLst>
          </p:cNvPr>
          <p:cNvSpPr txBox="1">
            <a:spLocks/>
          </p:cNvSpPr>
          <p:nvPr/>
        </p:nvSpPr>
        <p:spPr>
          <a:xfrm>
            <a:off x="9186436" y="3171503"/>
            <a:ext cx="2018821" cy="5342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/>
            <a:r>
              <a:rPr lang="ru-RU" sz="295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сок</a:t>
            </a:r>
            <a:endParaRPr lang="en-US" sz="2950" b="1" dirty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0DCD1D3F-C51F-C162-E1B3-34DE8E4C905C}"/>
              </a:ext>
            </a:extLst>
          </p:cNvPr>
          <p:cNvSpPr txBox="1">
            <a:spLocks/>
          </p:cNvSpPr>
          <p:nvPr/>
        </p:nvSpPr>
        <p:spPr>
          <a:xfrm>
            <a:off x="2179090" y="3641749"/>
            <a:ext cx="2018821" cy="5342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/>
            <a:r>
              <a:rPr lang="ru-RU" sz="295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соке</a:t>
            </a:r>
            <a:endParaRPr lang="en-US" sz="2950" b="1" dirty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475D8AD1-2569-B61D-B36B-6200AA93E463}"/>
              </a:ext>
            </a:extLst>
          </p:cNvPr>
          <p:cNvSpPr txBox="1">
            <a:spLocks/>
          </p:cNvSpPr>
          <p:nvPr/>
        </p:nvSpPr>
        <p:spPr>
          <a:xfrm>
            <a:off x="4162052" y="4069633"/>
            <a:ext cx="3162113" cy="5342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/>
            <a:r>
              <a:rPr lang="ru-RU" sz="295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университете</a:t>
            </a:r>
            <a:endParaRPr lang="en-US" sz="2950" b="1" dirty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54EF8DA4-5FD6-778D-FADF-F763D1D9A690}"/>
              </a:ext>
            </a:extLst>
          </p:cNvPr>
          <p:cNvSpPr txBox="1">
            <a:spLocks/>
          </p:cNvSpPr>
          <p:nvPr/>
        </p:nvSpPr>
        <p:spPr>
          <a:xfrm>
            <a:off x="549277" y="4507245"/>
            <a:ext cx="3162113" cy="5342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/>
            <a:r>
              <a:rPr lang="ru-RU" sz="295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магазине</a:t>
            </a:r>
            <a:endParaRPr lang="en-US" sz="2950" b="1" dirty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E11C295B-03DC-1AAE-59A3-1FEAB4597298}"/>
              </a:ext>
            </a:extLst>
          </p:cNvPr>
          <p:cNvSpPr txBox="1">
            <a:spLocks/>
          </p:cNvSpPr>
          <p:nvPr/>
        </p:nvSpPr>
        <p:spPr>
          <a:xfrm>
            <a:off x="2580995" y="4982208"/>
            <a:ext cx="3162113" cy="5342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/>
            <a:r>
              <a:rPr lang="ru-RU" sz="295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книги</a:t>
            </a:r>
            <a:endParaRPr lang="en-US" sz="2950" b="1" dirty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7D115F1B-B7C5-ECAA-CD45-6C786139E818}"/>
              </a:ext>
            </a:extLst>
          </p:cNvPr>
          <p:cNvSpPr txBox="1">
            <a:spLocks/>
          </p:cNvSpPr>
          <p:nvPr/>
        </p:nvSpPr>
        <p:spPr>
          <a:xfrm>
            <a:off x="7674162" y="4955653"/>
            <a:ext cx="2018822" cy="5342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/>
            <a:r>
              <a:rPr lang="ru-RU" sz="295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книги</a:t>
            </a:r>
            <a:endParaRPr lang="en-US" sz="2950" b="1" dirty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B29EF0B3-8203-12D8-58FC-F4CE420C88AC}"/>
              </a:ext>
            </a:extLst>
          </p:cNvPr>
          <p:cNvSpPr txBox="1">
            <a:spLocks/>
          </p:cNvSpPr>
          <p:nvPr/>
        </p:nvSpPr>
        <p:spPr>
          <a:xfrm>
            <a:off x="525649" y="5430354"/>
            <a:ext cx="3162113" cy="5342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/>
            <a:r>
              <a:rPr lang="ru-RU" sz="295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газеты</a:t>
            </a:r>
            <a:endParaRPr lang="en-US" sz="2950" b="1" dirty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66C2A060-8C6A-5EFD-9123-3FEC173E847B}"/>
              </a:ext>
            </a:extLst>
          </p:cNvPr>
          <p:cNvSpPr txBox="1">
            <a:spLocks/>
          </p:cNvSpPr>
          <p:nvPr/>
        </p:nvSpPr>
        <p:spPr>
          <a:xfrm>
            <a:off x="3032089" y="5868228"/>
            <a:ext cx="3162113" cy="5342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/>
            <a:r>
              <a:rPr lang="ru-RU" sz="295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книгу</a:t>
            </a:r>
            <a:endParaRPr lang="en-US" sz="2950" b="1" dirty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2E2460B5-CF33-B6DA-970E-6D3605E5BAC7}"/>
              </a:ext>
            </a:extLst>
          </p:cNvPr>
          <p:cNvSpPr txBox="1">
            <a:spLocks/>
          </p:cNvSpPr>
          <p:nvPr/>
        </p:nvSpPr>
        <p:spPr>
          <a:xfrm>
            <a:off x="5934994" y="5878503"/>
            <a:ext cx="3162113" cy="5342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/>
            <a:r>
              <a:rPr lang="ru-RU" sz="295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ресторане</a:t>
            </a:r>
            <a:endParaRPr lang="en-US" sz="2950" b="1" dirty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2603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10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10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10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0" dur="10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C1578CEA-106D-4194-9821-6AEF4CFCAD75}"/>
              </a:ext>
            </a:extLst>
          </p:cNvPr>
          <p:cNvSpPr txBox="1">
            <a:spLocks/>
          </p:cNvSpPr>
          <p:nvPr/>
        </p:nvSpPr>
        <p:spPr>
          <a:xfrm>
            <a:off x="179294" y="0"/>
            <a:ext cx="12012705" cy="685799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742950" indent="-742950">
              <a:buFont typeface="+mj-lt"/>
              <a:buAutoNum type="arabicPeriod"/>
            </a:pP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тебя есть ____________ (машина)? – Нет, у меня нет ____________ (машина). 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Колледж Стейшне есть ____________ (университет)? – Да, в Колледж Стейшне есть большой ____________ (университет). 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тебя есть брат или сестра? – Да, у меня есть два ______ (брат) и три ________ (сестра). 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тебя есть собака или кошка? – У меня нет _______ (собака), но у меня есть две ________ (кошка) и четыре _____ (кот). 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Джон здесь сейчас? – Нет, ________ (Джон) нет сейчас. 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Сколько тебе лет? – Мне двадцать три ______ (год). 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тебя есть _____ (дом)? – Нет, у меня нет ______ (дом). 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тебя есть дети? – Да, у меня есть два ______ (сын). 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Сколько времени? – Сейчас два ______ (час) четыре __________ (минута) дня</a:t>
            </a:r>
            <a:r>
              <a:rPr lang="en-US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8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небе нет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 (солнце) сейчас. </a:t>
            </a:r>
            <a:endParaRPr lang="ru-RU" sz="28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/>
            </a:pPr>
            <a:endParaRPr lang="ru-RU" sz="28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/>
            </a:pPr>
            <a:endParaRPr lang="ru-RU" sz="28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/>
            </a:pPr>
            <a:endParaRPr lang="en-US" sz="28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8917D10E-D08E-525F-0086-9D52E821774B}"/>
              </a:ext>
            </a:extLst>
          </p:cNvPr>
          <p:cNvSpPr txBox="1">
            <a:spLocks/>
          </p:cNvSpPr>
          <p:nvPr/>
        </p:nvSpPr>
        <p:spPr>
          <a:xfrm>
            <a:off x="2620124" y="15927"/>
            <a:ext cx="2086347" cy="5342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/>
            <a:r>
              <a:rPr lang="ru-RU" sz="285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машина</a:t>
            </a:r>
            <a:endParaRPr lang="en-US" sz="2850" b="1" dirty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9251570E-ED65-421C-7E25-C34D483BAEE6}"/>
              </a:ext>
            </a:extLst>
          </p:cNvPr>
          <p:cNvSpPr txBox="1">
            <a:spLocks/>
          </p:cNvSpPr>
          <p:nvPr/>
        </p:nvSpPr>
        <p:spPr>
          <a:xfrm>
            <a:off x="9271936" y="15927"/>
            <a:ext cx="2086347" cy="5342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/>
            <a:r>
              <a:rPr lang="ru-RU" sz="285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машины</a:t>
            </a:r>
            <a:endParaRPr lang="en-US" sz="2850" b="1" dirty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007038AC-F117-75C5-48E2-80C5A54CA064}"/>
              </a:ext>
            </a:extLst>
          </p:cNvPr>
          <p:cNvSpPr txBox="1">
            <a:spLocks/>
          </p:cNvSpPr>
          <p:nvPr/>
        </p:nvSpPr>
        <p:spPr>
          <a:xfrm>
            <a:off x="4491317" y="910395"/>
            <a:ext cx="2949389" cy="5342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/>
            <a:r>
              <a:rPr lang="ru-RU" sz="285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университет</a:t>
            </a:r>
            <a:endParaRPr lang="en-US" sz="2850" b="1" dirty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9EEF72E3-F557-5786-65D0-F14FF5B4DD89}"/>
              </a:ext>
            </a:extLst>
          </p:cNvPr>
          <p:cNvSpPr txBox="1">
            <a:spLocks/>
          </p:cNvSpPr>
          <p:nvPr/>
        </p:nvSpPr>
        <p:spPr>
          <a:xfrm>
            <a:off x="5701552" y="1329910"/>
            <a:ext cx="2949389" cy="5342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/>
            <a:r>
              <a:rPr lang="ru-RU" sz="285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университет</a:t>
            </a:r>
            <a:endParaRPr lang="en-US" sz="2850" b="1" dirty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44F96076-9FBE-9A68-3B88-2F17F28A5599}"/>
              </a:ext>
            </a:extLst>
          </p:cNvPr>
          <p:cNvSpPr txBox="1">
            <a:spLocks/>
          </p:cNvSpPr>
          <p:nvPr/>
        </p:nvSpPr>
        <p:spPr>
          <a:xfrm>
            <a:off x="8386482" y="1749425"/>
            <a:ext cx="1761566" cy="5342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/>
            <a:r>
              <a:rPr lang="ru-RU" sz="285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брата</a:t>
            </a:r>
            <a:endParaRPr lang="en-US" sz="2850" b="1" dirty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0239F3C4-E919-8123-A8A7-0A9156BA16BE}"/>
              </a:ext>
            </a:extLst>
          </p:cNvPr>
          <p:cNvSpPr txBox="1">
            <a:spLocks/>
          </p:cNvSpPr>
          <p:nvPr/>
        </p:nvSpPr>
        <p:spPr>
          <a:xfrm>
            <a:off x="605117" y="2168940"/>
            <a:ext cx="2086346" cy="5342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/>
            <a:r>
              <a:rPr lang="ru-RU" sz="285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сестры</a:t>
            </a:r>
            <a:endParaRPr lang="en-US" sz="2850" b="1" dirty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32A81295-7CC2-DA1D-2CE9-2465F16C02A6}"/>
              </a:ext>
            </a:extLst>
          </p:cNvPr>
          <p:cNvSpPr txBox="1">
            <a:spLocks/>
          </p:cNvSpPr>
          <p:nvPr/>
        </p:nvSpPr>
        <p:spPr>
          <a:xfrm>
            <a:off x="7343309" y="2643893"/>
            <a:ext cx="2086346" cy="5342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/>
            <a:r>
              <a:rPr lang="ru-RU" sz="285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собаки</a:t>
            </a:r>
            <a:endParaRPr lang="en-US" sz="2850" b="1" dirty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441B93C7-E763-D20B-BBC1-5CB4725C59AD}"/>
              </a:ext>
            </a:extLst>
          </p:cNvPr>
          <p:cNvSpPr txBox="1">
            <a:spLocks/>
          </p:cNvSpPr>
          <p:nvPr/>
        </p:nvSpPr>
        <p:spPr>
          <a:xfrm>
            <a:off x="2762346" y="3063408"/>
            <a:ext cx="2086346" cy="5342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/>
            <a:r>
              <a:rPr lang="ru-RU" sz="285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кошки</a:t>
            </a:r>
            <a:endParaRPr lang="en-US" sz="2850" b="1" dirty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886E6C49-34E4-E389-479C-A063E7ACD060}"/>
              </a:ext>
            </a:extLst>
          </p:cNvPr>
          <p:cNvSpPr txBox="1">
            <a:spLocks/>
          </p:cNvSpPr>
          <p:nvPr/>
        </p:nvSpPr>
        <p:spPr>
          <a:xfrm>
            <a:off x="6993687" y="3079335"/>
            <a:ext cx="2086346" cy="5342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/>
            <a:r>
              <a:rPr lang="ru-RU" sz="285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кота</a:t>
            </a:r>
            <a:endParaRPr lang="en-US" sz="2850" b="1" dirty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B9124EFB-089F-7E14-F47E-517E30774AAC}"/>
              </a:ext>
            </a:extLst>
          </p:cNvPr>
          <p:cNvSpPr txBox="1">
            <a:spLocks/>
          </p:cNvSpPr>
          <p:nvPr/>
        </p:nvSpPr>
        <p:spPr>
          <a:xfrm>
            <a:off x="4734583" y="3505470"/>
            <a:ext cx="2086346" cy="5342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/>
            <a:r>
              <a:rPr lang="ru-RU" sz="285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Джона</a:t>
            </a:r>
            <a:endParaRPr lang="en-US" sz="2850" b="1" dirty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72FFA446-C353-6B5C-48C0-1D8243CB4076}"/>
              </a:ext>
            </a:extLst>
          </p:cNvPr>
          <p:cNvSpPr txBox="1">
            <a:spLocks/>
          </p:cNvSpPr>
          <p:nvPr/>
        </p:nvSpPr>
        <p:spPr>
          <a:xfrm>
            <a:off x="6564595" y="3951702"/>
            <a:ext cx="2086346" cy="5342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/>
            <a:r>
              <a:rPr lang="ru-RU" sz="285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года</a:t>
            </a:r>
            <a:endParaRPr lang="en-US" sz="2850" b="1" dirty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38716FF4-DCC2-1884-4BE7-5B2AD500E13F}"/>
              </a:ext>
            </a:extLst>
          </p:cNvPr>
          <p:cNvSpPr txBox="1">
            <a:spLocks/>
          </p:cNvSpPr>
          <p:nvPr/>
        </p:nvSpPr>
        <p:spPr>
          <a:xfrm>
            <a:off x="2413936" y="4367565"/>
            <a:ext cx="2086346" cy="5342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/>
            <a:r>
              <a:rPr lang="ru-RU" sz="285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дом</a:t>
            </a:r>
            <a:endParaRPr lang="en-US" sz="2850" b="1" dirty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F7E8A3B3-4299-3304-F61C-8C3A7222AC73}"/>
              </a:ext>
            </a:extLst>
          </p:cNvPr>
          <p:cNvSpPr txBox="1">
            <a:spLocks/>
          </p:cNvSpPr>
          <p:nvPr/>
        </p:nvSpPr>
        <p:spPr>
          <a:xfrm>
            <a:off x="7291951" y="4380752"/>
            <a:ext cx="2086346" cy="5342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/>
            <a:r>
              <a:rPr lang="ru-RU" sz="285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дома</a:t>
            </a:r>
            <a:endParaRPr lang="en-US" sz="2850" b="1" dirty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A32955DB-E376-CC7A-7048-DC20ECAFD605}"/>
              </a:ext>
            </a:extLst>
          </p:cNvPr>
          <p:cNvSpPr txBox="1">
            <a:spLocks/>
          </p:cNvSpPr>
          <p:nvPr/>
        </p:nvSpPr>
        <p:spPr>
          <a:xfrm>
            <a:off x="6712514" y="4806887"/>
            <a:ext cx="2086346" cy="5342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/>
            <a:r>
              <a:rPr lang="ru-RU" sz="285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сына</a:t>
            </a:r>
            <a:endParaRPr lang="en-US" sz="2850" b="1" dirty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A01D3DB9-8B25-6129-7CEA-8B3F61F79E7B}"/>
              </a:ext>
            </a:extLst>
          </p:cNvPr>
          <p:cNvSpPr txBox="1">
            <a:spLocks/>
          </p:cNvSpPr>
          <p:nvPr/>
        </p:nvSpPr>
        <p:spPr>
          <a:xfrm>
            <a:off x="5521422" y="5243003"/>
            <a:ext cx="2086346" cy="5342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/>
            <a:r>
              <a:rPr lang="ru-RU" sz="285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часа</a:t>
            </a:r>
            <a:endParaRPr lang="en-US" sz="2850" b="1" dirty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466972D3-B083-A2C3-E115-5B1858BEBC2C}"/>
              </a:ext>
            </a:extLst>
          </p:cNvPr>
          <p:cNvSpPr txBox="1">
            <a:spLocks/>
          </p:cNvSpPr>
          <p:nvPr/>
        </p:nvSpPr>
        <p:spPr>
          <a:xfrm>
            <a:off x="8856710" y="5238001"/>
            <a:ext cx="2086346" cy="5342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/>
            <a:r>
              <a:rPr lang="ru-RU" sz="285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минуты</a:t>
            </a:r>
            <a:endParaRPr lang="en-US" sz="2850" b="1" dirty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97C46E48-75EF-5A22-71C5-CA4F73EAF72E}"/>
              </a:ext>
            </a:extLst>
          </p:cNvPr>
          <p:cNvSpPr txBox="1">
            <a:spLocks/>
          </p:cNvSpPr>
          <p:nvPr/>
        </p:nvSpPr>
        <p:spPr>
          <a:xfrm>
            <a:off x="2404971" y="6114851"/>
            <a:ext cx="2086346" cy="5342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/>
            <a:r>
              <a:rPr lang="ru-RU" sz="285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солнца</a:t>
            </a:r>
            <a:endParaRPr lang="en-US" sz="2850" b="1" dirty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4906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10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1377</TotalTime>
  <Words>930</Words>
  <Application>Microsoft Office PowerPoint</Application>
  <PresentationFormat>Widescreen</PresentationFormat>
  <Paragraphs>176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Century Gothic</vt:lpstr>
      <vt:lpstr>Times New Roman</vt:lpstr>
      <vt:lpstr>Wingdings</vt:lpstr>
      <vt:lpstr>Wingdings 3</vt:lpstr>
      <vt:lpstr>Wisp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Kleidung</dc:title>
  <dc:creator>Tatiana Chasnyk</dc:creator>
  <cp:lastModifiedBy>Kandidatov, Petr</cp:lastModifiedBy>
  <cp:revision>122</cp:revision>
  <dcterms:created xsi:type="dcterms:W3CDTF">2021-09-13T04:14:35Z</dcterms:created>
  <dcterms:modified xsi:type="dcterms:W3CDTF">2023-10-25T15:13:14Z</dcterms:modified>
</cp:coreProperties>
</file>